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Open Sans" panose="020B0606030504020204" pitchFamily="3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44" d="100"/>
          <a:sy n="44" d="100"/>
        </p:scale>
        <p:origin x="116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577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pedia.org/chalkboard/t/thank-you.htm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45256"/>
            <a:ext cx="68247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Hybrid Data Compression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44760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Using Arithmetic Coding and Recurrent Neural Networks (RNN)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318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TEAM MEMBERS: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3692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22MID0106 - PRAVEENA 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7912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22MID0118 - PRARTHANA 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213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22MID0126 – BOOMIKA 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5683"/>
            <a:ext cx="66546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Introduction / Motivation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505188"/>
            <a:ext cx="4628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(Shannon–Fano as Existing System)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426494"/>
            <a:ext cx="384083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Why Data Compression?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30785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Driven by the immense growth of digital data in storage, cloud, and communication.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88370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Necessity to reduce file size without any loss of critical information.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8880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Achieving better compression directly saves </a:t>
            </a:r>
            <a:r>
              <a:rPr lang="en-US" sz="1750" b="1" dirty="0">
                <a:solidFill>
                  <a:srgbClr val="124DF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space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reduces </a:t>
            </a:r>
            <a:r>
              <a:rPr lang="en-US" sz="1750" b="1" dirty="0">
                <a:solidFill>
                  <a:srgbClr val="124DF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transfers, and optimizes </a:t>
            </a:r>
            <a:r>
              <a:rPr lang="en-US" sz="1750" b="1" dirty="0">
                <a:solidFill>
                  <a:srgbClr val="124DF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bandwidth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usage.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2426494"/>
            <a:ext cx="62447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Existing System: Shannon–Fano Compression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599521" y="350389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Employs </a:t>
            </a:r>
            <a:r>
              <a:rPr lang="en-US" sz="17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symbol frequencies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assign unique prefix codes.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30899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Known for its simplicity, speed, and ease of implementation.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261610"/>
            <a:ext cx="465415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Limitations of Shannon–Fano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7599521" y="591371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Utilizes </a:t>
            </a:r>
            <a:r>
              <a:rPr lang="en-US" sz="17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static probabilities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that do not adapt to varying data contexts.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71881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Fails to consider preceding symbols or inherent data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90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18028"/>
            <a:ext cx="6407944" cy="4642366"/>
          </a:xfrm>
          <a:prstGeom prst="roundRect">
            <a:avLst>
              <a:gd name="adj" fmla="val 3151"/>
            </a:avLst>
          </a:prstGeom>
          <a:solidFill>
            <a:srgbClr val="080E26"/>
          </a:solidFill>
          <a:ln w="30480">
            <a:solidFill>
              <a:srgbClr val="40465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318028"/>
            <a:ext cx="121920" cy="4642366"/>
          </a:xfrm>
          <a:prstGeom prst="roundRect">
            <a:avLst>
              <a:gd name="adj" fmla="val 7500"/>
            </a:avLst>
          </a:prstGeom>
          <a:solidFill>
            <a:srgbClr val="8C98CA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575322"/>
            <a:ext cx="5801916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Problem with the Existing System (Shannon–Fano)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142524" y="356199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Shannon–Fano bases code assignments solely on </a:t>
            </a:r>
            <a:r>
              <a:rPr lang="en-US" sz="17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symbol frequencies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42524" y="436709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 relies on </a:t>
            </a:r>
            <a:r>
              <a:rPr lang="en-US" sz="17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static probabilities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that remain constant throughout the file.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42524" y="5172194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Crucially, it ignores patterns, context, and inter-symbol relationships.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42524" y="5977295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leads to </a:t>
            </a:r>
            <a:r>
              <a:rPr lang="en-US" sz="17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sub-optimal compression ratios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particularly for intricate data.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548" y="2318028"/>
            <a:ext cx="6408063" cy="4642366"/>
          </a:xfrm>
          <a:prstGeom prst="roundRect">
            <a:avLst>
              <a:gd name="adj" fmla="val 3151"/>
            </a:avLst>
          </a:prstGeom>
          <a:solidFill>
            <a:srgbClr val="080E26"/>
          </a:solidFill>
          <a:ln w="30480">
            <a:solidFill>
              <a:srgbClr val="40465E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398067" y="2318028"/>
            <a:ext cx="121920" cy="4642366"/>
          </a:xfrm>
          <a:prstGeom prst="roundRect">
            <a:avLst>
              <a:gd name="adj" fmla="val 7500"/>
            </a:avLst>
          </a:prstGeom>
          <a:solidFill>
            <a:srgbClr val="8C98CA"/>
          </a:solidFill>
          <a:ln/>
        </p:spPr>
      </p:sp>
      <p:sp>
        <p:nvSpPr>
          <p:cNvPr id="12" name="Text 10"/>
          <p:cNvSpPr/>
          <p:nvPr/>
        </p:nvSpPr>
        <p:spPr>
          <a:xfrm>
            <a:off x="7777282" y="257532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Core Issue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7777282" y="3136702"/>
            <a:ext cx="58020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Shannon–Fano's approach treats every symbol independently, resulting in </a:t>
            </a:r>
            <a:r>
              <a:rPr lang="en-US" sz="17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inefficient code lengths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consequently, a </a:t>
            </a:r>
            <a:r>
              <a:rPr lang="en-US" sz="17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higher compressed size</a:t>
            </a:r>
            <a:r>
              <a:rPr lang="en-US" sz="17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than necessary.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471" y="563642"/>
            <a:ext cx="5124926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Objectives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7471" y="1286113"/>
            <a:ext cx="3074908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Specific Objectives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717471" y="1977866"/>
            <a:ext cx="461248" cy="461248"/>
          </a:xfrm>
          <a:prstGeom prst="roundRect">
            <a:avLst>
              <a:gd name="adj" fmla="val 1982"/>
            </a:avLst>
          </a:prstGeom>
          <a:solidFill>
            <a:srgbClr val="272D45"/>
          </a:solidFill>
          <a:ln w="22860">
            <a:solidFill>
              <a:srgbClr val="40465E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94385" y="2016323"/>
            <a:ext cx="307419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383625" y="2048232"/>
            <a:ext cx="419302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Analyze Shannon–Fano Limitations</a:t>
            </a:r>
            <a:endParaRPr lang="en-US" sz="2000" dirty="0"/>
          </a:p>
        </p:txBody>
      </p:sp>
      <p:sp>
        <p:nvSpPr>
          <p:cNvPr id="7" name="Shape 5"/>
          <p:cNvSpPr/>
          <p:nvPr/>
        </p:nvSpPr>
        <p:spPr>
          <a:xfrm>
            <a:off x="717471" y="2849047"/>
            <a:ext cx="461248" cy="461248"/>
          </a:xfrm>
          <a:prstGeom prst="roundRect">
            <a:avLst>
              <a:gd name="adj" fmla="val 1982"/>
            </a:avLst>
          </a:prstGeom>
          <a:solidFill>
            <a:srgbClr val="272D45"/>
          </a:solidFill>
          <a:ln w="22860">
            <a:solidFill>
              <a:srgbClr val="40465E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94385" y="2887504"/>
            <a:ext cx="307419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1383625" y="2919413"/>
            <a:ext cx="2711172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Develop an RNN Model</a:t>
            </a:r>
            <a:endParaRPr lang="en-US" sz="2000" dirty="0"/>
          </a:p>
        </p:txBody>
      </p:sp>
      <p:sp>
        <p:nvSpPr>
          <p:cNvPr id="10" name="Shape 8"/>
          <p:cNvSpPr/>
          <p:nvPr/>
        </p:nvSpPr>
        <p:spPr>
          <a:xfrm>
            <a:off x="717471" y="3720227"/>
            <a:ext cx="461248" cy="461248"/>
          </a:xfrm>
          <a:prstGeom prst="roundRect">
            <a:avLst>
              <a:gd name="adj" fmla="val 1982"/>
            </a:avLst>
          </a:prstGeom>
          <a:solidFill>
            <a:srgbClr val="272D45"/>
          </a:solidFill>
          <a:ln w="22860">
            <a:solidFill>
              <a:srgbClr val="40465E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94385" y="3758684"/>
            <a:ext cx="307419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3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1383625" y="3790593"/>
            <a:ext cx="3732728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Generate Adaptive Probabilities</a:t>
            </a:r>
            <a:endParaRPr lang="en-US" sz="2000" dirty="0"/>
          </a:p>
        </p:txBody>
      </p:sp>
      <p:sp>
        <p:nvSpPr>
          <p:cNvPr id="13" name="Shape 11"/>
          <p:cNvSpPr/>
          <p:nvPr/>
        </p:nvSpPr>
        <p:spPr>
          <a:xfrm>
            <a:off x="717471" y="4591407"/>
            <a:ext cx="461248" cy="461248"/>
          </a:xfrm>
          <a:prstGeom prst="roundRect">
            <a:avLst>
              <a:gd name="adj" fmla="val 1982"/>
            </a:avLst>
          </a:prstGeom>
          <a:solidFill>
            <a:srgbClr val="272D45"/>
          </a:solidFill>
          <a:ln w="22860">
            <a:solidFill>
              <a:srgbClr val="40465E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94385" y="4629864"/>
            <a:ext cx="307419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4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1383625" y="4661773"/>
            <a:ext cx="3905607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Integrate with Arithmetic Coding</a:t>
            </a:r>
            <a:endParaRPr lang="en-US" sz="2000" dirty="0"/>
          </a:p>
        </p:txBody>
      </p:sp>
      <p:sp>
        <p:nvSpPr>
          <p:cNvPr id="16" name="Shape 14"/>
          <p:cNvSpPr/>
          <p:nvPr/>
        </p:nvSpPr>
        <p:spPr>
          <a:xfrm>
            <a:off x="717471" y="5462588"/>
            <a:ext cx="461248" cy="461248"/>
          </a:xfrm>
          <a:prstGeom prst="roundRect">
            <a:avLst>
              <a:gd name="adj" fmla="val 1982"/>
            </a:avLst>
          </a:prstGeom>
          <a:solidFill>
            <a:srgbClr val="272D45"/>
          </a:solidFill>
          <a:ln w="22860">
            <a:solidFill>
              <a:srgbClr val="40465E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94385" y="5501045"/>
            <a:ext cx="307419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5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1383625" y="5532953"/>
            <a:ext cx="4738211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Implement Lossless Encoding/Decoding</a:t>
            </a:r>
            <a:endParaRPr lang="en-US" sz="2000" dirty="0"/>
          </a:p>
        </p:txBody>
      </p:sp>
      <p:sp>
        <p:nvSpPr>
          <p:cNvPr id="19" name="Shape 17"/>
          <p:cNvSpPr/>
          <p:nvPr/>
        </p:nvSpPr>
        <p:spPr>
          <a:xfrm>
            <a:off x="717471" y="6333768"/>
            <a:ext cx="461248" cy="461248"/>
          </a:xfrm>
          <a:prstGeom prst="roundRect">
            <a:avLst>
              <a:gd name="adj" fmla="val 1982"/>
            </a:avLst>
          </a:prstGeom>
          <a:solidFill>
            <a:srgbClr val="272D45"/>
          </a:solidFill>
          <a:ln w="22860">
            <a:solidFill>
              <a:srgbClr val="40465E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94385" y="6372225"/>
            <a:ext cx="307419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6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1383625" y="6404134"/>
            <a:ext cx="3526631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Compare Compression Ratios</a:t>
            </a:r>
            <a:endParaRPr lang="en-US" sz="2000" dirty="0"/>
          </a:p>
        </p:txBody>
      </p:sp>
      <p:sp>
        <p:nvSpPr>
          <p:cNvPr id="22" name="Shape 20"/>
          <p:cNvSpPr/>
          <p:nvPr/>
        </p:nvSpPr>
        <p:spPr>
          <a:xfrm>
            <a:off x="717471" y="7204948"/>
            <a:ext cx="461248" cy="461248"/>
          </a:xfrm>
          <a:prstGeom prst="roundRect">
            <a:avLst>
              <a:gd name="adj" fmla="val 1982"/>
            </a:avLst>
          </a:prstGeom>
          <a:solidFill>
            <a:srgbClr val="272D45"/>
          </a:solidFill>
          <a:ln w="22860">
            <a:solidFill>
              <a:srgbClr val="40465E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94385" y="7243405"/>
            <a:ext cx="307419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7</a:t>
            </a:r>
            <a:endParaRPr lang="en-US" sz="2400" dirty="0"/>
          </a:p>
        </p:txBody>
      </p:sp>
      <p:sp>
        <p:nvSpPr>
          <p:cNvPr id="24" name="Text 22"/>
          <p:cNvSpPr/>
          <p:nvPr/>
        </p:nvSpPr>
        <p:spPr>
          <a:xfrm>
            <a:off x="1383625" y="7275314"/>
            <a:ext cx="3592711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Evaluate System with SHA-256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151" y="499824"/>
            <a:ext cx="4544258" cy="568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Proposed System </a:t>
            </a:r>
            <a:endParaRPr lang="en-US" sz="3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1756" y="802931"/>
            <a:ext cx="9142809" cy="72576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81648" y="4276272"/>
            <a:ext cx="1643026" cy="1502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RNN‑Assisted Compression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961979" y="1516385"/>
            <a:ext cx="2444294" cy="375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1. Input File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8097958" y="2326366"/>
            <a:ext cx="2444294" cy="60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Raw data to</a:t>
            </a:r>
          </a:p>
          <a:p>
            <a:pPr marL="0" indent="0" algn="ctr">
              <a:lnSpc>
                <a:spcPts val="1350"/>
              </a:lnSpc>
              <a:buNone/>
            </a:pPr>
            <a:endParaRPr lang="en-US" sz="2400" dirty="0">
              <a:solidFill>
                <a:srgbClr val="EBECEF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compress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4023789" y="1174735"/>
            <a:ext cx="2444293" cy="15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endParaRPr lang="en-US" sz="2400" b="1" dirty="0">
              <a:solidFill>
                <a:srgbClr val="EBECEF"/>
              </a:solidFill>
              <a:latin typeface="Playfair Display Bold" pitchFamily="34" charset="0"/>
              <a:ea typeface="Playfair Display Bold" pitchFamily="34" charset="-122"/>
              <a:cs typeface="Playfair Display Bold" pitchFamily="34" charset="-120"/>
            </a:endParaRPr>
          </a:p>
          <a:p>
            <a:pPr marL="0" indent="0" algn="ctr">
              <a:lnSpc>
                <a:spcPts val="1650"/>
              </a:lnSpc>
              <a:buNone/>
            </a:pPr>
            <a:endParaRPr lang="en-US" sz="2400" b="1" dirty="0">
              <a:solidFill>
                <a:srgbClr val="EBECEF"/>
              </a:solidFill>
              <a:latin typeface="Playfair Display Bold" pitchFamily="34" charset="0"/>
              <a:ea typeface="Playfair Display Bold" pitchFamily="34" charset="-122"/>
              <a:cs typeface="Playfair Display Bold" pitchFamily="34" charset="-120"/>
            </a:endParaRPr>
          </a:p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6. Reconstructed Output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4023789" y="2444358"/>
            <a:ext cx="2444293" cy="60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Recovered data</a:t>
            </a:r>
          </a:p>
          <a:p>
            <a:pPr marL="0" indent="0" algn="ctr">
              <a:lnSpc>
                <a:spcPts val="1350"/>
              </a:lnSpc>
              <a:buNone/>
            </a:pPr>
            <a:endParaRPr lang="en-US" sz="2400" dirty="0">
              <a:solidFill>
                <a:srgbClr val="EBECEF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verify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037355" y="6377608"/>
            <a:ext cx="2444293" cy="751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4. Compressed </a:t>
            </a:r>
          </a:p>
          <a:p>
            <a:pPr marL="0" indent="0" algn="ctr">
              <a:lnSpc>
                <a:spcPts val="1650"/>
              </a:lnSpc>
              <a:buNone/>
            </a:pPr>
            <a:endParaRPr lang="en-US" sz="2400" b="1" dirty="0">
              <a:solidFill>
                <a:srgbClr val="EBECEF"/>
              </a:solidFill>
              <a:latin typeface="Playfair Display Bold" pitchFamily="34" charset="0"/>
              <a:ea typeface="Playfair Display Bold" pitchFamily="34" charset="-122"/>
              <a:cs typeface="Playfair Display Bold" pitchFamily="34" charset="-120"/>
            </a:endParaRPr>
          </a:p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Output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4023788" y="7393651"/>
            <a:ext cx="2444293" cy="300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Encoded bitstream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961979" y="6371712"/>
            <a:ext cx="2444294" cy="751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3. Arithmetic </a:t>
            </a:r>
          </a:p>
          <a:p>
            <a:pPr marL="0" indent="0" algn="ctr">
              <a:lnSpc>
                <a:spcPts val="1650"/>
              </a:lnSpc>
              <a:buNone/>
            </a:pPr>
            <a:endParaRPr lang="en-US" sz="2400" b="1" dirty="0">
              <a:solidFill>
                <a:srgbClr val="EBECEF"/>
              </a:solidFill>
              <a:latin typeface="Playfair Display Bold" pitchFamily="34" charset="0"/>
              <a:ea typeface="Playfair Display Bold" pitchFamily="34" charset="-122"/>
              <a:cs typeface="Playfair Display Bold" pitchFamily="34" charset="-120"/>
            </a:endParaRPr>
          </a:p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Encoder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8097958" y="7160292"/>
            <a:ext cx="2444294" cy="60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Encodes using </a:t>
            </a:r>
          </a:p>
          <a:p>
            <a:pPr marL="0" indent="0" algn="ctr">
              <a:lnSpc>
                <a:spcPts val="1350"/>
              </a:lnSpc>
              <a:buNone/>
            </a:pPr>
            <a:endParaRPr lang="en-US" sz="2400" dirty="0">
              <a:solidFill>
                <a:srgbClr val="EBECEF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probabilities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8983456" y="3517935"/>
            <a:ext cx="2497724" cy="1127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2. RNN-Based</a:t>
            </a:r>
          </a:p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 </a:t>
            </a:r>
          </a:p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Probability</a:t>
            </a:r>
          </a:p>
          <a:p>
            <a:pPr marL="0" indent="0" algn="ctr">
              <a:lnSpc>
                <a:spcPts val="1650"/>
              </a:lnSpc>
              <a:buNone/>
            </a:pPr>
            <a:endParaRPr lang="en-US" sz="2400" b="1" dirty="0">
              <a:solidFill>
                <a:srgbClr val="EBECEF"/>
              </a:solidFill>
              <a:latin typeface="Playfair Display Bold" pitchFamily="34" charset="0"/>
              <a:ea typeface="Playfair Display Bold" pitchFamily="34" charset="-122"/>
              <a:cs typeface="Playfair Display Bold" pitchFamily="34" charset="-120"/>
            </a:endParaRPr>
          </a:p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 Prediction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8983456" y="5032633"/>
            <a:ext cx="2497724" cy="60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Predicts symbol</a:t>
            </a:r>
          </a:p>
          <a:p>
            <a:pPr marL="0" indent="0" algn="ctr">
              <a:lnSpc>
                <a:spcPts val="1350"/>
              </a:lnSpc>
              <a:buNone/>
            </a:pPr>
            <a:endParaRPr lang="en-US" sz="2400" dirty="0">
              <a:solidFill>
                <a:srgbClr val="EBECEF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probabilities.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3056785" y="3913279"/>
            <a:ext cx="2497724" cy="751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5. Arithmetic</a:t>
            </a:r>
          </a:p>
          <a:p>
            <a:pPr marL="0" indent="0" algn="ctr">
              <a:lnSpc>
                <a:spcPts val="1650"/>
              </a:lnSpc>
              <a:buNone/>
            </a:pPr>
            <a:endParaRPr lang="en-US" sz="2400" b="1" dirty="0">
              <a:solidFill>
                <a:srgbClr val="EBECEF"/>
              </a:solidFill>
              <a:latin typeface="Playfair Display Bold" pitchFamily="34" charset="0"/>
              <a:ea typeface="Playfair Display Bold" pitchFamily="34" charset="-122"/>
              <a:cs typeface="Playfair Display Bold" pitchFamily="34" charset="-120"/>
            </a:endParaRPr>
          </a:p>
          <a:p>
            <a:pPr marL="0" indent="0" algn="ctr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 Decoder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3056785" y="4868046"/>
            <a:ext cx="2497724" cy="300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Decodes using</a:t>
            </a:r>
          </a:p>
          <a:p>
            <a:pPr marL="0" indent="0" algn="ctr">
              <a:lnSpc>
                <a:spcPts val="1350"/>
              </a:lnSpc>
              <a:buNone/>
            </a:pPr>
            <a:endParaRPr lang="en-US" sz="2400" dirty="0">
              <a:solidFill>
                <a:srgbClr val="EBECEF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ctr">
              <a:lnSpc>
                <a:spcPts val="1350"/>
              </a:lnSpc>
              <a:buNone/>
            </a:pPr>
            <a:r>
              <a:rPr lang="en-US" sz="240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model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6987" y="516255"/>
            <a:ext cx="4912400" cy="586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Results &amp; Comparison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6987" y="1177885"/>
            <a:ext cx="281594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Test File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656987" y="1811417"/>
            <a:ext cx="13316426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Original File Size: </a:t>
            </a:r>
            <a:r>
              <a:rPr lang="en-US" sz="14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6254 bytes</a:t>
            </a:r>
            <a:endParaRPr lang="en-US" sz="1450" dirty="0"/>
          </a:p>
        </p:txBody>
      </p:sp>
      <p:sp>
        <p:nvSpPr>
          <p:cNvPr id="5" name="Shape 3"/>
          <p:cNvSpPr/>
          <p:nvPr/>
        </p:nvSpPr>
        <p:spPr>
          <a:xfrm>
            <a:off x="656987" y="2322909"/>
            <a:ext cx="13316426" cy="2408992"/>
          </a:xfrm>
          <a:prstGeom prst="roundRect">
            <a:avLst>
              <a:gd name="adj" fmla="val 18704"/>
            </a:avLst>
          </a:prstGeom>
          <a:solidFill>
            <a:srgbClr val="272D45"/>
          </a:solidFill>
          <a:ln w="22860">
            <a:solidFill>
              <a:srgbClr val="40465E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867489" y="2533412"/>
            <a:ext cx="5557480" cy="469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5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Existing System: Shannon–Fano</a:t>
            </a:r>
            <a:endParaRPr lang="en-US" sz="2950" dirty="0"/>
          </a:p>
        </p:txBody>
      </p:sp>
      <p:sp>
        <p:nvSpPr>
          <p:cNvPr id="7" name="Text 5"/>
          <p:cNvSpPr/>
          <p:nvPr/>
        </p:nvSpPr>
        <p:spPr>
          <a:xfrm>
            <a:off x="867489" y="3115389"/>
            <a:ext cx="1289542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Compressed Size: </a:t>
            </a:r>
            <a:r>
              <a:rPr lang="en-US" sz="14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3563 bytes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867489" y="3481388"/>
            <a:ext cx="1289542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Compression Ratio: </a:t>
            </a:r>
            <a:r>
              <a:rPr lang="en-US" sz="14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0.570×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867489" y="3847386"/>
            <a:ext cx="1289542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Size Reduction: </a:t>
            </a:r>
            <a:r>
              <a:rPr lang="en-US" sz="14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43%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867489" y="4213384"/>
            <a:ext cx="12895421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Reconstruction: </a:t>
            </a: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✔</a:t>
            </a: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Lossless (SHA-256 Match)</a:t>
            </a:r>
            <a:endParaRPr lang="en-US" sz="1450" dirty="0"/>
          </a:p>
        </p:txBody>
      </p:sp>
      <p:sp>
        <p:nvSpPr>
          <p:cNvPr id="11" name="Shape 9"/>
          <p:cNvSpPr/>
          <p:nvPr/>
        </p:nvSpPr>
        <p:spPr>
          <a:xfrm>
            <a:off x="656987" y="4942999"/>
            <a:ext cx="13316426" cy="2774990"/>
          </a:xfrm>
          <a:prstGeom prst="roundRect">
            <a:avLst>
              <a:gd name="adj" fmla="val 16237"/>
            </a:avLst>
          </a:prstGeom>
          <a:solidFill>
            <a:srgbClr val="272D45"/>
          </a:solidFill>
          <a:ln w="22860">
            <a:solidFill>
              <a:srgbClr val="40465E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67489" y="5153501"/>
            <a:ext cx="7559516" cy="469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50" b="1" dirty="0">
                <a:solidFill>
                  <a:srgbClr val="EBECE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Proposed System: RNN + Arithmetic Coding</a:t>
            </a:r>
            <a:endParaRPr lang="en-US" sz="2950" dirty="0"/>
          </a:p>
        </p:txBody>
      </p:sp>
      <p:sp>
        <p:nvSpPr>
          <p:cNvPr id="13" name="Text 11"/>
          <p:cNvSpPr/>
          <p:nvPr/>
        </p:nvSpPr>
        <p:spPr>
          <a:xfrm>
            <a:off x="867489" y="5735479"/>
            <a:ext cx="1289542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Compressed Size: </a:t>
            </a:r>
            <a:r>
              <a:rPr lang="en-US" sz="14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900 bytes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867489" y="6101477"/>
            <a:ext cx="1289542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Compression Ratio: </a:t>
            </a:r>
            <a:r>
              <a:rPr lang="en-US" sz="14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0.144×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867489" y="6467475"/>
            <a:ext cx="1289542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Size Reduction: </a:t>
            </a:r>
            <a:r>
              <a:rPr lang="en-US" sz="14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85.6%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867489" y="6833473"/>
            <a:ext cx="12895421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Reconstruction: </a:t>
            </a:r>
            <a:r>
              <a:rPr lang="en-US" sz="14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✔</a:t>
            </a: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50" b="1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Lossless (SHA-256 Match)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867489" y="7207091"/>
            <a:ext cx="12895421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BECE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Adaptive probabilities → much shorter codes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429" y="599837"/>
            <a:ext cx="10978515" cy="6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FFFFF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Proposed System: RNN + Arithmetic Coding</a:t>
            </a:r>
            <a:endParaRPr lang="en-US" sz="4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29" y="1717715"/>
            <a:ext cx="12306538" cy="591514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0AC56B-9DC6-94BD-F7ED-BCE1C53B3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725385" y="268514"/>
            <a:ext cx="11179629" cy="7453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2607B6-0444-C31C-0B1B-B0A26B390EF7}"/>
              </a:ext>
            </a:extLst>
          </p:cNvPr>
          <p:cNvSpPr txBox="1"/>
          <p:nvPr/>
        </p:nvSpPr>
        <p:spPr>
          <a:xfrm>
            <a:off x="1725385" y="7757426"/>
            <a:ext cx="111796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www.picpedia.org/chalkboard/t/thank-you.html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sa/3.0/"/>
              </a:rPr>
              <a:t>CC BY-SA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141334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424</Words>
  <Application>Microsoft Office PowerPoint</Application>
  <PresentationFormat>Custom</PresentationFormat>
  <Paragraphs>101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Playfair Display Bold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Prarthana Sabarinathan</dc:creator>
  <cp:lastModifiedBy>Prarthana Sabarinathan</cp:lastModifiedBy>
  <cp:revision>4</cp:revision>
  <dcterms:created xsi:type="dcterms:W3CDTF">2025-11-13T10:06:12Z</dcterms:created>
  <dcterms:modified xsi:type="dcterms:W3CDTF">2025-11-13T10:14:39Z</dcterms:modified>
</cp:coreProperties>
</file>